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1" r:id="rId3"/>
    <p:sldId id="259" r:id="rId4"/>
    <p:sldId id="257" r:id="rId5"/>
    <p:sldId id="261" r:id="rId6"/>
    <p:sldId id="260" r:id="rId7"/>
    <p:sldId id="267" r:id="rId8"/>
    <p:sldId id="266" r:id="rId9"/>
    <p:sldId id="269" r:id="rId10"/>
    <p:sldId id="270" r:id="rId11"/>
    <p:sldId id="263" r:id="rId12"/>
    <p:sldId id="262" r:id="rId13"/>
    <p:sldId id="264" r:id="rId14"/>
    <p:sldId id="265" r:id="rId15"/>
    <p:sldId id="26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96"/>
    <a:srgbClr val="042C86"/>
    <a:srgbClr val="173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60"/>
  </p:normalViewPr>
  <p:slideViewPr>
    <p:cSldViewPr snapToGrid="0">
      <p:cViewPr varScale="1">
        <p:scale>
          <a:sx n="128" d="100"/>
          <a:sy n="128" d="100"/>
        </p:scale>
        <p:origin x="4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B0CFAE3-4E21-4446-B148-EBC87384A3D7}" type="datetimeFigureOut">
              <a:rPr lang="en-US" smtClean="0"/>
              <a:t>4/29/19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0192E69-4087-4AD7-BDFD-840BFF736A07}" type="slidenum">
              <a:rPr lang="en-US" smtClean="0"/>
              <a:t>‹#›</a:t>
            </a:fld>
            <a:endParaRPr lang="en-US"/>
          </a:p>
        </p:txBody>
      </p:sp>
    </p:spTree>
    <p:extLst>
      <p:ext uri="{BB962C8B-B14F-4D97-AF65-F5344CB8AC3E}">
        <p14:creationId xmlns:p14="http://schemas.microsoft.com/office/powerpoint/2010/main" val="2804593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09542F-556F-E147-8E49-A7B2FF0E67C1}" type="datetimeFigureOut">
              <a:rPr lang="en-US" smtClean="0"/>
              <a:t>4/29/19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431C05-BE1F-E740-A032-DE04AB2FE536}" type="slidenum">
              <a:rPr lang="en-US" smtClean="0"/>
              <a:t>‹#›</a:t>
            </a:fld>
            <a:endParaRPr lang="en-US"/>
          </a:p>
        </p:txBody>
      </p:sp>
    </p:spTree>
    <p:extLst>
      <p:ext uri="{BB962C8B-B14F-4D97-AF65-F5344CB8AC3E}">
        <p14:creationId xmlns:p14="http://schemas.microsoft.com/office/powerpoint/2010/main" val="55098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42C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ctr">
              <a:defRPr sz="6000">
                <a:solidFill>
                  <a:schemeClr val="bg1"/>
                </a:solidFill>
                <a:latin typeface="Helvetica Neue" panose="02000503000000020004" pitchFamily="2"/>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Helvetica Neue" panose="02000503000000020004" pitchFamily="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Helvetica Neue" panose="02000503000000020004" pitchFamily="2"/>
              </a:defRPr>
            </a:lvl1pPr>
          </a:lstStyle>
          <a:p>
            <a:fld id="{589E7561-290F-443D-8AF8-B78DB36D68E8}" type="datetimeFigureOut">
              <a:rPr lang="en-US" smtClean="0"/>
              <a:pPr/>
              <a:t>4/29/19</a:t>
            </a:fld>
            <a:endParaRPr lang="en-US" dirty="0"/>
          </a:p>
        </p:txBody>
      </p:sp>
      <p:sp>
        <p:nvSpPr>
          <p:cNvPr id="5" name="Footer Placeholder 4"/>
          <p:cNvSpPr>
            <a:spLocks noGrp="1"/>
          </p:cNvSpPr>
          <p:nvPr>
            <p:ph type="ftr" sz="quarter" idx="11"/>
          </p:nvPr>
        </p:nvSpPr>
        <p:spPr/>
        <p:txBody>
          <a:bodyPr/>
          <a:lstStyle>
            <a:lvl1pPr>
              <a:defRPr>
                <a:latin typeface="Helvetica Neue" panose="02000503000000020004" pitchFamily="2"/>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Neue" panose="02000503000000020004" pitchFamily="2"/>
              </a:defRPr>
            </a:lvl1pPr>
          </a:lstStyle>
          <a:p>
            <a:fld id="{B6C8D32F-3211-4D2F-83C8-7BDD6C50B444}" type="slidenum">
              <a:rPr lang="en-US" smtClean="0"/>
              <a:pPr/>
              <a:t>‹#›</a:t>
            </a:fld>
            <a:endParaRPr lang="en-US" dirty="0"/>
          </a:p>
        </p:txBody>
      </p:sp>
    </p:spTree>
    <p:extLst>
      <p:ext uri="{BB962C8B-B14F-4D97-AF65-F5344CB8AC3E}">
        <p14:creationId xmlns:p14="http://schemas.microsoft.com/office/powerpoint/2010/main" val="386260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661689"/>
            <a:ext cx="10515600" cy="1325563"/>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E7561-290F-443D-8AF8-B78DB36D68E8}"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D32F-3211-4D2F-83C8-7BDD6C50B444}" type="slidenum">
              <a:rPr lang="en-US" smtClean="0"/>
              <a:t>‹#›</a:t>
            </a:fld>
            <a:endParaRPr lang="en-US"/>
          </a:p>
        </p:txBody>
      </p:sp>
      <p:grpSp>
        <p:nvGrpSpPr>
          <p:cNvPr id="7" name="Group 6"/>
          <p:cNvGrpSpPr/>
          <p:nvPr userDrawn="1"/>
        </p:nvGrpSpPr>
        <p:grpSpPr>
          <a:xfrm>
            <a:off x="0" y="0"/>
            <a:ext cx="12192000" cy="858253"/>
            <a:chOff x="0" y="0"/>
            <a:chExt cx="12192000" cy="858253"/>
          </a:xfrm>
        </p:grpSpPr>
        <p:sp>
          <p:nvSpPr>
            <p:cNvPr id="8" name="Rectangle 7"/>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367208" y="180975"/>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8367634" y="293785"/>
              <a:ext cx="2152650" cy="307777"/>
            </a:xfrm>
            <a:prstGeom prst="rect">
              <a:avLst/>
            </a:prstGeom>
            <a:noFill/>
          </p:spPr>
          <p:txBody>
            <a:bodyPr wrap="square" rtlCol="0">
              <a:spAutoFit/>
            </a:bodyPr>
            <a:lstStyle/>
            <a:p>
              <a:r>
                <a:rPr lang="en-US" sz="1400" dirty="0">
                  <a:solidFill>
                    <a:schemeClr val="bg1"/>
                  </a:solidFill>
                  <a:latin typeface="+mj-lt"/>
                </a:rPr>
                <a:t>Chief Financial Officer</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4141" y="73671"/>
              <a:ext cx="1429206" cy="710910"/>
            </a:xfrm>
            <a:prstGeom prst="rect">
              <a:avLst/>
            </a:prstGeom>
          </p:spPr>
        </p:pic>
      </p:grpSp>
    </p:spTree>
    <p:extLst>
      <p:ext uri="{BB962C8B-B14F-4D97-AF65-F5344CB8AC3E}">
        <p14:creationId xmlns:p14="http://schemas.microsoft.com/office/powerpoint/2010/main" val="367922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bg1"/>
            </a:solidFill>
          </a:ln>
        </p:spPr>
        <p:txBody>
          <a:bodyPr/>
          <a:lstStyle>
            <a:lvl1pPr>
              <a:defRPr>
                <a:solidFill>
                  <a:srgbClr val="003296"/>
                </a:solidFill>
                <a:latin typeface="Arial" panose="020B0604020202020204" pitchFamily="34" charset="0"/>
                <a:cs typeface="Arial" panose="020B0604020202020204" pitchFamily="34" charset="0"/>
              </a:defRPr>
            </a:lvl1pPr>
            <a:lvl2pPr>
              <a:defRPr>
                <a:solidFill>
                  <a:srgbClr val="003296"/>
                </a:solidFill>
                <a:latin typeface="Arial" panose="020B0604020202020204" pitchFamily="34" charset="0"/>
                <a:cs typeface="Arial" panose="020B0604020202020204" pitchFamily="34" charset="0"/>
              </a:defRPr>
            </a:lvl2pPr>
            <a:lvl3pPr>
              <a:defRPr>
                <a:solidFill>
                  <a:srgbClr val="003296"/>
                </a:solidFill>
                <a:latin typeface="Arial" panose="020B0604020202020204" pitchFamily="34" charset="0"/>
                <a:cs typeface="Arial" panose="020B0604020202020204" pitchFamily="34" charset="0"/>
              </a:defRPr>
            </a:lvl3pPr>
            <a:lvl4pPr>
              <a:defRPr>
                <a:solidFill>
                  <a:srgbClr val="003296"/>
                </a:solidFill>
                <a:latin typeface="Arial" panose="020B0604020202020204" pitchFamily="34" charset="0"/>
                <a:cs typeface="Arial" panose="020B0604020202020204" pitchFamily="34" charset="0"/>
              </a:defRPr>
            </a:lvl4pPr>
            <a:lvl5pPr>
              <a:defRPr>
                <a:solidFill>
                  <a:srgbClr val="00329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9E7561-290F-443D-8AF8-B78DB36D68E8}"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D32F-3211-4D2F-83C8-7BDD6C50B444}" type="slidenum">
              <a:rPr lang="en-US" smtClean="0"/>
              <a:t>‹#›</a:t>
            </a:fld>
            <a:endParaRPr lang="en-US"/>
          </a:p>
        </p:txBody>
      </p:sp>
      <p:sp>
        <p:nvSpPr>
          <p:cNvPr id="2" name="Title 1"/>
          <p:cNvSpPr>
            <a:spLocks noGrp="1"/>
          </p:cNvSpPr>
          <p:nvPr>
            <p:ph type="title"/>
          </p:nvPr>
        </p:nvSpPr>
        <p:spPr>
          <a:xfrm>
            <a:off x="477252" y="1037640"/>
            <a:ext cx="10515600" cy="653048"/>
          </a:xfrm>
        </p:spPr>
        <p:txBody>
          <a:bodyPr/>
          <a:lstStyle>
            <a:lvl1pPr>
              <a:defRPr>
                <a:solidFill>
                  <a:srgbClr val="003296"/>
                </a:solidFill>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p:cNvGrpSpPr/>
          <p:nvPr userDrawn="1"/>
        </p:nvGrpSpPr>
        <p:grpSpPr>
          <a:xfrm>
            <a:off x="0" y="0"/>
            <a:ext cx="12192000" cy="858253"/>
            <a:chOff x="0" y="0"/>
            <a:chExt cx="12192000" cy="858253"/>
          </a:xfrm>
        </p:grpSpPr>
        <p:sp>
          <p:nvSpPr>
            <p:cNvPr id="7" name="Rectangle 6"/>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10367208" y="180975"/>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367634" y="293785"/>
              <a:ext cx="2152650" cy="307777"/>
            </a:xfrm>
            <a:prstGeom prst="rect">
              <a:avLst/>
            </a:prstGeom>
            <a:noFill/>
          </p:spPr>
          <p:txBody>
            <a:bodyPr wrap="square" rtlCol="0">
              <a:spAutoFit/>
            </a:bodyPr>
            <a:lstStyle/>
            <a:p>
              <a:r>
                <a:rPr lang="en-US" sz="1400" dirty="0">
                  <a:solidFill>
                    <a:schemeClr val="bg1"/>
                  </a:solidFill>
                  <a:latin typeface="+mj-lt"/>
                </a:rPr>
                <a:t>Chief Financial Officer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4141" y="73671"/>
              <a:ext cx="1429206" cy="710910"/>
            </a:xfrm>
            <a:prstGeom prst="rect">
              <a:avLst/>
            </a:prstGeom>
          </p:spPr>
        </p:pic>
      </p:grpSp>
    </p:spTree>
    <p:extLst>
      <p:ext uri="{BB962C8B-B14F-4D97-AF65-F5344CB8AC3E}">
        <p14:creationId xmlns:p14="http://schemas.microsoft.com/office/powerpoint/2010/main" val="244467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E7561-290F-443D-8AF8-B78DB36D68E8}"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8D32F-3211-4D2F-83C8-7BDD6C50B444}" type="slidenum">
              <a:rPr lang="en-US" smtClean="0"/>
              <a:t>‹#›</a:t>
            </a:fld>
            <a:endParaRPr lang="en-US"/>
          </a:p>
        </p:txBody>
      </p:sp>
      <p:grpSp>
        <p:nvGrpSpPr>
          <p:cNvPr id="7" name="Group 6"/>
          <p:cNvGrpSpPr/>
          <p:nvPr userDrawn="1"/>
        </p:nvGrpSpPr>
        <p:grpSpPr>
          <a:xfrm>
            <a:off x="0" y="0"/>
            <a:ext cx="12192000" cy="858253"/>
            <a:chOff x="0" y="0"/>
            <a:chExt cx="12192000" cy="858253"/>
          </a:xfrm>
        </p:grpSpPr>
        <p:sp>
          <p:nvSpPr>
            <p:cNvPr id="8" name="Rectangle 7"/>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0367208" y="180975"/>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8367634" y="293785"/>
              <a:ext cx="2152650" cy="307777"/>
            </a:xfrm>
            <a:prstGeom prst="rect">
              <a:avLst/>
            </a:prstGeom>
            <a:noFill/>
          </p:spPr>
          <p:txBody>
            <a:bodyPr wrap="square" rtlCol="0">
              <a:spAutoFit/>
            </a:bodyPr>
            <a:lstStyle/>
            <a:p>
              <a:r>
                <a:rPr lang="en-US" sz="1400" dirty="0">
                  <a:solidFill>
                    <a:schemeClr val="bg1"/>
                  </a:solidFill>
                  <a:latin typeface="+mj-lt"/>
                </a:rPr>
                <a:t>Chief Financial Officer</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4141" y="73671"/>
              <a:ext cx="1429206" cy="710910"/>
            </a:xfrm>
            <a:prstGeom prst="rect">
              <a:avLst/>
            </a:prstGeom>
          </p:spPr>
        </p:pic>
      </p:grpSp>
    </p:spTree>
    <p:extLst>
      <p:ext uri="{BB962C8B-B14F-4D97-AF65-F5344CB8AC3E}">
        <p14:creationId xmlns:p14="http://schemas.microsoft.com/office/powerpoint/2010/main" val="170984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5214"/>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E7561-290F-443D-8AF8-B78DB36D68E8}"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D32F-3211-4D2F-83C8-7BDD6C50B444}" type="slidenum">
              <a:rPr lang="en-US" smtClean="0"/>
              <a:t>‹#›</a:t>
            </a:fld>
            <a:endParaRPr lang="en-US"/>
          </a:p>
        </p:txBody>
      </p:sp>
      <p:grpSp>
        <p:nvGrpSpPr>
          <p:cNvPr id="8" name="Group 7"/>
          <p:cNvGrpSpPr/>
          <p:nvPr userDrawn="1"/>
        </p:nvGrpSpPr>
        <p:grpSpPr>
          <a:xfrm>
            <a:off x="0" y="0"/>
            <a:ext cx="12192000" cy="858253"/>
            <a:chOff x="0" y="0"/>
            <a:chExt cx="12192000" cy="858253"/>
          </a:xfrm>
        </p:grpSpPr>
        <p:sp>
          <p:nvSpPr>
            <p:cNvPr id="9" name="Rectangle 8"/>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10367208" y="180975"/>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8367634" y="293785"/>
              <a:ext cx="2152650" cy="307777"/>
            </a:xfrm>
            <a:prstGeom prst="rect">
              <a:avLst/>
            </a:prstGeom>
            <a:noFill/>
          </p:spPr>
          <p:txBody>
            <a:bodyPr wrap="square" rtlCol="0">
              <a:spAutoFit/>
            </a:bodyPr>
            <a:lstStyle/>
            <a:p>
              <a:r>
                <a:rPr lang="en-US" sz="1400" dirty="0">
                  <a:solidFill>
                    <a:schemeClr val="bg1"/>
                  </a:solidFill>
                  <a:latin typeface="+mj-lt"/>
                </a:rPr>
                <a:t>Chief Financial Officer</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4141" y="73671"/>
              <a:ext cx="1429206" cy="710910"/>
            </a:xfrm>
            <a:prstGeom prst="rect">
              <a:avLst/>
            </a:prstGeom>
          </p:spPr>
        </p:pic>
      </p:grpSp>
    </p:spTree>
    <p:extLst>
      <p:ext uri="{BB962C8B-B14F-4D97-AF65-F5344CB8AC3E}">
        <p14:creationId xmlns:p14="http://schemas.microsoft.com/office/powerpoint/2010/main" val="423261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20501"/>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E7561-290F-443D-8AF8-B78DB36D68E8}" type="datetimeFigureOut">
              <a:rPr lang="en-US" smtClean="0"/>
              <a:t>4/29/19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8D32F-3211-4D2F-83C8-7BDD6C50B444}" type="slidenum">
              <a:rPr lang="en-US" smtClean="0"/>
              <a:t>‹#›</a:t>
            </a:fld>
            <a:endParaRPr lang="en-US"/>
          </a:p>
        </p:txBody>
      </p:sp>
      <p:grpSp>
        <p:nvGrpSpPr>
          <p:cNvPr id="10" name="Group 9"/>
          <p:cNvGrpSpPr/>
          <p:nvPr userDrawn="1"/>
        </p:nvGrpSpPr>
        <p:grpSpPr>
          <a:xfrm>
            <a:off x="0" y="0"/>
            <a:ext cx="12192000" cy="858253"/>
            <a:chOff x="0" y="0"/>
            <a:chExt cx="12192000" cy="858253"/>
          </a:xfrm>
        </p:grpSpPr>
        <p:sp>
          <p:nvSpPr>
            <p:cNvPr id="11" name="Rectangle 10"/>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10367208" y="180975"/>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367634" y="293785"/>
              <a:ext cx="2152650" cy="307777"/>
            </a:xfrm>
            <a:prstGeom prst="rect">
              <a:avLst/>
            </a:prstGeom>
            <a:noFill/>
          </p:spPr>
          <p:txBody>
            <a:bodyPr wrap="square" rtlCol="0">
              <a:spAutoFit/>
            </a:bodyPr>
            <a:lstStyle/>
            <a:p>
              <a:r>
                <a:rPr lang="en-US" sz="1400" dirty="0">
                  <a:solidFill>
                    <a:schemeClr val="bg1"/>
                  </a:solidFill>
                  <a:latin typeface="+mj-lt"/>
                </a:rPr>
                <a:t>Chief Financial Officer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4141" y="73671"/>
              <a:ext cx="1429206" cy="710910"/>
            </a:xfrm>
            <a:prstGeom prst="rect">
              <a:avLst/>
            </a:prstGeom>
          </p:spPr>
        </p:pic>
      </p:grpSp>
    </p:spTree>
    <p:extLst>
      <p:ext uri="{BB962C8B-B14F-4D97-AF65-F5344CB8AC3E}">
        <p14:creationId xmlns:p14="http://schemas.microsoft.com/office/powerpoint/2010/main" val="32426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4067"/>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89E7561-290F-443D-8AF8-B78DB36D68E8}" type="datetimeFigureOut">
              <a:rPr lang="en-US" smtClean="0"/>
              <a:t>4/29/19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8D32F-3211-4D2F-83C8-7BDD6C50B444}" type="slidenum">
              <a:rPr lang="en-US" smtClean="0"/>
              <a:t>‹#›</a:t>
            </a:fld>
            <a:endParaRPr lang="en-US"/>
          </a:p>
        </p:txBody>
      </p:sp>
      <p:grpSp>
        <p:nvGrpSpPr>
          <p:cNvPr id="6" name="Group 5"/>
          <p:cNvGrpSpPr/>
          <p:nvPr userDrawn="1"/>
        </p:nvGrpSpPr>
        <p:grpSpPr>
          <a:xfrm>
            <a:off x="0" y="0"/>
            <a:ext cx="12192000" cy="858253"/>
            <a:chOff x="0" y="0"/>
            <a:chExt cx="12192000" cy="858253"/>
          </a:xfrm>
        </p:grpSpPr>
        <p:sp>
          <p:nvSpPr>
            <p:cNvPr id="7" name="Rectangle 6"/>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10367208" y="180975"/>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8367634" y="293785"/>
              <a:ext cx="2152650" cy="307777"/>
            </a:xfrm>
            <a:prstGeom prst="rect">
              <a:avLst/>
            </a:prstGeom>
            <a:noFill/>
          </p:spPr>
          <p:txBody>
            <a:bodyPr wrap="square" rtlCol="0">
              <a:spAutoFit/>
            </a:bodyPr>
            <a:lstStyle/>
            <a:p>
              <a:r>
                <a:rPr lang="en-US" sz="1400" dirty="0">
                  <a:solidFill>
                    <a:schemeClr val="bg1"/>
                  </a:solidFill>
                  <a:latin typeface="+mj-lt"/>
                </a:rPr>
                <a:t>Chief Financial Officer</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4141" y="73671"/>
              <a:ext cx="1429206" cy="710910"/>
            </a:xfrm>
            <a:prstGeom prst="rect">
              <a:avLst/>
            </a:prstGeom>
          </p:spPr>
        </p:pic>
      </p:grpSp>
    </p:spTree>
    <p:extLst>
      <p:ext uri="{BB962C8B-B14F-4D97-AF65-F5344CB8AC3E}">
        <p14:creationId xmlns:p14="http://schemas.microsoft.com/office/powerpoint/2010/main" val="9923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E7561-290F-443D-8AF8-B78DB36D68E8}" type="datetimeFigureOut">
              <a:rPr lang="en-US" smtClean="0"/>
              <a:t>4/29/19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8D32F-3211-4D2F-83C8-7BDD6C50B444}" type="slidenum">
              <a:rPr lang="en-US" smtClean="0"/>
              <a:t>‹#›</a:t>
            </a:fld>
            <a:endParaRPr lang="en-US"/>
          </a:p>
        </p:txBody>
      </p:sp>
      <p:grpSp>
        <p:nvGrpSpPr>
          <p:cNvPr id="5" name="Group 4"/>
          <p:cNvGrpSpPr/>
          <p:nvPr userDrawn="1"/>
        </p:nvGrpSpPr>
        <p:grpSpPr>
          <a:xfrm>
            <a:off x="0" y="0"/>
            <a:ext cx="12192000" cy="858253"/>
            <a:chOff x="0" y="0"/>
            <a:chExt cx="12192000" cy="858253"/>
          </a:xfrm>
        </p:grpSpPr>
        <p:sp>
          <p:nvSpPr>
            <p:cNvPr id="6" name="Rectangle 5"/>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10367208" y="180975"/>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8367634" y="293785"/>
              <a:ext cx="2152650" cy="307777"/>
            </a:xfrm>
            <a:prstGeom prst="rect">
              <a:avLst/>
            </a:prstGeom>
            <a:noFill/>
          </p:spPr>
          <p:txBody>
            <a:bodyPr wrap="square" rtlCol="0">
              <a:spAutoFit/>
            </a:bodyPr>
            <a:lstStyle/>
            <a:p>
              <a:r>
                <a:rPr lang="en-US" sz="1400" dirty="0">
                  <a:solidFill>
                    <a:schemeClr val="bg1"/>
                  </a:solidFill>
                  <a:latin typeface="+mj-lt"/>
                </a:rPr>
                <a:t>Chief Financial Officer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4141" y="73671"/>
              <a:ext cx="1429206" cy="710910"/>
            </a:xfrm>
            <a:prstGeom prst="rect">
              <a:avLst/>
            </a:prstGeom>
          </p:spPr>
        </p:pic>
      </p:grpSp>
    </p:spTree>
    <p:extLst>
      <p:ext uri="{BB962C8B-B14F-4D97-AF65-F5344CB8AC3E}">
        <p14:creationId xmlns:p14="http://schemas.microsoft.com/office/powerpoint/2010/main" val="123176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9E7561-290F-443D-8AF8-B78DB36D68E8}"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D32F-3211-4D2F-83C8-7BDD6C50B444}" type="slidenum">
              <a:rPr lang="en-US" smtClean="0"/>
              <a:t>‹#›</a:t>
            </a:fld>
            <a:endParaRPr lang="en-US"/>
          </a:p>
        </p:txBody>
      </p:sp>
      <p:grpSp>
        <p:nvGrpSpPr>
          <p:cNvPr id="8" name="Group 7"/>
          <p:cNvGrpSpPr/>
          <p:nvPr userDrawn="1"/>
        </p:nvGrpSpPr>
        <p:grpSpPr>
          <a:xfrm>
            <a:off x="0" y="0"/>
            <a:ext cx="12192000" cy="858253"/>
            <a:chOff x="0" y="0"/>
            <a:chExt cx="12192000" cy="858253"/>
          </a:xfrm>
        </p:grpSpPr>
        <p:sp>
          <p:nvSpPr>
            <p:cNvPr id="9" name="Rectangle 8"/>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10367208" y="180975"/>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8367634" y="293785"/>
              <a:ext cx="2152650" cy="307777"/>
            </a:xfrm>
            <a:prstGeom prst="rect">
              <a:avLst/>
            </a:prstGeom>
            <a:noFill/>
          </p:spPr>
          <p:txBody>
            <a:bodyPr wrap="square" rtlCol="0">
              <a:spAutoFit/>
            </a:bodyPr>
            <a:lstStyle/>
            <a:p>
              <a:r>
                <a:rPr lang="en-US" sz="1400" dirty="0">
                  <a:solidFill>
                    <a:schemeClr val="bg1"/>
                  </a:solidFill>
                  <a:latin typeface="+mj-lt"/>
                </a:rPr>
                <a:t>Chief Financial Officer</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4141" y="73671"/>
              <a:ext cx="1429206" cy="710910"/>
            </a:xfrm>
            <a:prstGeom prst="rect">
              <a:avLst/>
            </a:prstGeom>
          </p:spPr>
        </p:pic>
      </p:grpSp>
    </p:spTree>
    <p:extLst>
      <p:ext uri="{BB962C8B-B14F-4D97-AF65-F5344CB8AC3E}">
        <p14:creationId xmlns:p14="http://schemas.microsoft.com/office/powerpoint/2010/main" val="43181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9E7561-290F-443D-8AF8-B78DB36D68E8}"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8D32F-3211-4D2F-83C8-7BDD6C50B444}" type="slidenum">
              <a:rPr lang="en-US" smtClean="0"/>
              <a:t>‹#›</a:t>
            </a:fld>
            <a:endParaRPr lang="en-US"/>
          </a:p>
        </p:txBody>
      </p:sp>
      <p:grpSp>
        <p:nvGrpSpPr>
          <p:cNvPr id="8" name="Group 7"/>
          <p:cNvGrpSpPr/>
          <p:nvPr userDrawn="1"/>
        </p:nvGrpSpPr>
        <p:grpSpPr>
          <a:xfrm>
            <a:off x="0" y="0"/>
            <a:ext cx="12192000" cy="858253"/>
            <a:chOff x="0" y="0"/>
            <a:chExt cx="12192000" cy="858253"/>
          </a:xfrm>
        </p:grpSpPr>
        <p:sp>
          <p:nvSpPr>
            <p:cNvPr id="9" name="Rectangle 8"/>
            <p:cNvSpPr/>
            <p:nvPr userDrawn="1"/>
          </p:nvSpPr>
          <p:spPr>
            <a:xfrm>
              <a:off x="0" y="0"/>
              <a:ext cx="12192000" cy="858253"/>
            </a:xfrm>
            <a:prstGeom prst="rect">
              <a:avLst/>
            </a:prstGeom>
            <a:solidFill>
              <a:srgbClr val="042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10367208" y="180975"/>
              <a:ext cx="0" cy="533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8367634" y="293785"/>
              <a:ext cx="2152650" cy="307777"/>
            </a:xfrm>
            <a:prstGeom prst="rect">
              <a:avLst/>
            </a:prstGeom>
            <a:noFill/>
          </p:spPr>
          <p:txBody>
            <a:bodyPr wrap="square" rtlCol="0">
              <a:spAutoFit/>
            </a:bodyPr>
            <a:lstStyle/>
            <a:p>
              <a:r>
                <a:rPr lang="en-US" sz="1400" dirty="0">
                  <a:solidFill>
                    <a:schemeClr val="bg1"/>
                  </a:solidFill>
                  <a:latin typeface="+mj-lt"/>
                </a:rPr>
                <a:t>Chief Financial Officer</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4141" y="73671"/>
              <a:ext cx="1429206" cy="710910"/>
            </a:xfrm>
            <a:prstGeom prst="rect">
              <a:avLst/>
            </a:prstGeom>
          </p:spPr>
        </p:pic>
      </p:grpSp>
    </p:spTree>
    <p:extLst>
      <p:ext uri="{BB962C8B-B14F-4D97-AF65-F5344CB8AC3E}">
        <p14:creationId xmlns:p14="http://schemas.microsoft.com/office/powerpoint/2010/main" val="162965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E7561-290F-443D-8AF8-B78DB36D68E8}" type="datetimeFigureOut">
              <a:rPr lang="en-US" smtClean="0"/>
              <a:t>4/29/19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D32F-3211-4D2F-83C8-7BDD6C50B444}" type="slidenum">
              <a:rPr lang="en-US" smtClean="0"/>
              <a:t>‹#›</a:t>
            </a:fld>
            <a:endParaRPr lang="en-US"/>
          </a:p>
        </p:txBody>
      </p:sp>
    </p:spTree>
    <p:extLst>
      <p:ext uri="{BB962C8B-B14F-4D97-AF65-F5344CB8AC3E}">
        <p14:creationId xmlns:p14="http://schemas.microsoft.com/office/powerpoint/2010/main" val="40110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cboe.org/Page/5108" TargetMode="External"/><Relationship Id="rId2" Type="http://schemas.openxmlformats.org/officeDocument/2006/relationships/hyperlink" Target="http://www.rcboe.org/bi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cboe.org/site/handlers/filedownload.ashx?moduleinstanceid=14711&amp;dataid=18125&amp;FileName=Vendor%20Registration%20Form.pdf" TargetMode="External"/><Relationship Id="rId2" Type="http://schemas.openxmlformats.org/officeDocument/2006/relationships/hyperlink" Target="http://www.rcboe.org/bids" TargetMode="External"/><Relationship Id="rId1" Type="http://schemas.openxmlformats.org/officeDocument/2006/relationships/slideLayout" Target="../slideLayouts/slideLayout2.xml"/><Relationship Id="rId4" Type="http://schemas.openxmlformats.org/officeDocument/2006/relationships/hyperlink" Target="https://www.rcboe.org/site/handlers/filedownload.ashx?moduleinstanceid=14711&amp;dataid=6351&amp;FileName=Vendor%20Information%20Form%2010.30.18.pd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rcboe.org/bid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3235538"/>
            <a:ext cx="12192000" cy="2106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198" y="3382472"/>
            <a:ext cx="10515600" cy="1812758"/>
          </a:xfrm>
        </p:spPr>
        <p:txBody>
          <a:bodyPr>
            <a:normAutofit fontScale="90000"/>
          </a:bodyPr>
          <a:lstStyle/>
          <a:p>
            <a:r>
              <a:rPr lang="en-US" sz="7200" dirty="0">
                <a:solidFill>
                  <a:srgbClr val="003296"/>
                </a:solidFill>
                <a:latin typeface="+mj-lt"/>
              </a:rPr>
              <a:t>How To Do Business</a:t>
            </a:r>
            <a:br>
              <a:rPr lang="en-US" sz="7200" dirty="0">
                <a:solidFill>
                  <a:srgbClr val="003296"/>
                </a:solidFill>
                <a:latin typeface="+mj-lt"/>
              </a:rPr>
            </a:br>
            <a:r>
              <a:rPr lang="en-US" sz="7200" dirty="0">
                <a:solidFill>
                  <a:srgbClr val="003296"/>
                </a:solidFill>
                <a:latin typeface="+mj-lt"/>
              </a:rPr>
              <a:t>With The RCSS</a:t>
            </a:r>
          </a:p>
        </p:txBody>
      </p:sp>
      <p:sp>
        <p:nvSpPr>
          <p:cNvPr id="3" name="Subtitle 2"/>
          <p:cNvSpPr>
            <a:spLocks noGrp="1"/>
          </p:cNvSpPr>
          <p:nvPr>
            <p:ph type="subTitle" idx="1"/>
          </p:nvPr>
        </p:nvSpPr>
        <p:spPr>
          <a:xfrm>
            <a:off x="1523999" y="5486209"/>
            <a:ext cx="9144000" cy="1192887"/>
          </a:xfrm>
        </p:spPr>
        <p:txBody>
          <a:bodyPr>
            <a:normAutofit lnSpcReduction="10000"/>
          </a:bodyPr>
          <a:lstStyle/>
          <a:p>
            <a:r>
              <a:rPr lang="en-US" dirty="0">
                <a:latin typeface="+mj-lt"/>
              </a:rPr>
              <a:t>Bobby A. Smith, CPA</a:t>
            </a:r>
          </a:p>
          <a:p>
            <a:r>
              <a:rPr lang="en-US" sz="1800" dirty="0">
                <a:latin typeface="+mj-lt"/>
              </a:rPr>
              <a:t>Chief Financial Officer</a:t>
            </a:r>
            <a:endParaRPr lang="en-US" sz="1200" dirty="0">
              <a:latin typeface="+mj-lt"/>
            </a:endParaRPr>
          </a:p>
          <a:p>
            <a:r>
              <a:rPr lang="en-US" sz="2000" dirty="0">
                <a:latin typeface="+mj-lt"/>
              </a:rPr>
              <a:t>April 30, 2019</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9752" y="104680"/>
            <a:ext cx="5952493" cy="2960864"/>
          </a:xfrm>
          <a:prstGeom prst="rect">
            <a:avLst/>
          </a:prstGeom>
        </p:spPr>
      </p:pic>
    </p:spTree>
    <p:extLst>
      <p:ext uri="{BB962C8B-B14F-4D97-AF65-F5344CB8AC3E}">
        <p14:creationId xmlns:p14="http://schemas.microsoft.com/office/powerpoint/2010/main" val="158450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the event of a tie on a bid item, preference is given to </a:t>
            </a:r>
          </a:p>
          <a:p>
            <a:endParaRPr lang="en-US" dirty="0"/>
          </a:p>
          <a:p>
            <a:pPr lvl="1"/>
            <a:r>
              <a:rPr lang="en-US" dirty="0"/>
              <a:t>(1) the supplier within the closest proximity to Richmond County</a:t>
            </a:r>
          </a:p>
          <a:p>
            <a:pPr marL="457200" lvl="1" indent="0">
              <a:buNone/>
            </a:pPr>
            <a:r>
              <a:rPr lang="en-US" dirty="0"/>
              <a:t> </a:t>
            </a:r>
          </a:p>
          <a:p>
            <a:pPr lvl="1"/>
            <a:r>
              <a:rPr lang="en-US" dirty="0"/>
              <a:t>(2) the supplier within the state of Georgia over an out-of-state supplier</a:t>
            </a:r>
          </a:p>
        </p:txBody>
      </p:sp>
      <p:sp>
        <p:nvSpPr>
          <p:cNvPr id="3" name="Title 2"/>
          <p:cNvSpPr>
            <a:spLocks noGrp="1"/>
          </p:cNvSpPr>
          <p:nvPr>
            <p:ph type="title"/>
          </p:nvPr>
        </p:nvSpPr>
        <p:spPr/>
        <p:txBody>
          <a:bodyPr>
            <a:normAutofit fontScale="90000"/>
          </a:bodyPr>
          <a:lstStyle/>
          <a:p>
            <a:r>
              <a:rPr lang="en-US" dirty="0"/>
              <a:t>Local Vendor Preference</a:t>
            </a:r>
          </a:p>
        </p:txBody>
      </p:sp>
    </p:spTree>
    <p:extLst>
      <p:ext uri="{BB962C8B-B14F-4D97-AF65-F5344CB8AC3E}">
        <p14:creationId xmlns:p14="http://schemas.microsoft.com/office/powerpoint/2010/main" val="41539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 bids and requests for proposals should be submitted to the Richmond County Board of Education to the attention of </a:t>
            </a:r>
          </a:p>
          <a:p>
            <a:endParaRPr lang="en-US" dirty="0"/>
          </a:p>
          <a:p>
            <a:pPr marL="457200" lvl="1" indent="0">
              <a:buNone/>
            </a:pPr>
            <a:r>
              <a:rPr lang="en-US" dirty="0"/>
              <a:t>Dr. Angela D. Pringle, Superintendent</a:t>
            </a:r>
          </a:p>
          <a:p>
            <a:pPr marL="457200" lvl="1" indent="0">
              <a:buNone/>
            </a:pPr>
            <a:r>
              <a:rPr lang="en-US" dirty="0"/>
              <a:t>c/o Mr. Bobby A. Smith, CFO </a:t>
            </a:r>
          </a:p>
          <a:p>
            <a:pPr marL="457200" lvl="1" indent="0">
              <a:buNone/>
            </a:pPr>
            <a:r>
              <a:rPr lang="en-US" dirty="0"/>
              <a:t>864 Broad Street, 4</a:t>
            </a:r>
            <a:r>
              <a:rPr lang="en-US" baseline="30000" dirty="0"/>
              <a:t>th</a:t>
            </a:r>
            <a:r>
              <a:rPr lang="en-US" dirty="0"/>
              <a:t> Floor </a:t>
            </a:r>
          </a:p>
          <a:p>
            <a:pPr marL="457200" lvl="1" indent="0">
              <a:buNone/>
            </a:pPr>
            <a:r>
              <a:rPr lang="en-US" dirty="0"/>
              <a:t>Augusta, Georgia 30901</a:t>
            </a:r>
          </a:p>
        </p:txBody>
      </p:sp>
      <p:sp>
        <p:nvSpPr>
          <p:cNvPr id="3" name="Title 2"/>
          <p:cNvSpPr>
            <a:spLocks noGrp="1"/>
          </p:cNvSpPr>
          <p:nvPr>
            <p:ph type="title"/>
          </p:nvPr>
        </p:nvSpPr>
        <p:spPr/>
        <p:txBody>
          <a:bodyPr>
            <a:normAutofit fontScale="90000"/>
          </a:bodyPr>
          <a:lstStyle/>
          <a:p>
            <a:r>
              <a:rPr lang="en-US" dirty="0"/>
              <a:t>Submitting Bids</a:t>
            </a:r>
          </a:p>
        </p:txBody>
      </p:sp>
    </p:spTree>
    <p:extLst>
      <p:ext uri="{BB962C8B-B14F-4D97-AF65-F5344CB8AC3E}">
        <p14:creationId xmlns:p14="http://schemas.microsoft.com/office/powerpoint/2010/main" val="115692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All awarded bids are available for review on the website</a:t>
            </a:r>
          </a:p>
          <a:p>
            <a:r>
              <a:rPr lang="en-US" dirty="0">
                <a:hlinkClick r:id="rId2"/>
              </a:rPr>
              <a:t>www.rcboe.org/bids</a:t>
            </a:r>
            <a:r>
              <a:rPr lang="en-US" dirty="0"/>
              <a:t> &gt; </a:t>
            </a:r>
            <a:r>
              <a:rPr lang="en-US" dirty="0">
                <a:hlinkClick r:id="rId3"/>
              </a:rPr>
              <a:t>Awarded Bid Solicitations</a:t>
            </a:r>
            <a:endParaRPr lang="en-US" dirty="0"/>
          </a:p>
        </p:txBody>
      </p:sp>
      <p:sp>
        <p:nvSpPr>
          <p:cNvPr id="3" name="Title 2"/>
          <p:cNvSpPr>
            <a:spLocks noGrp="1"/>
          </p:cNvSpPr>
          <p:nvPr>
            <p:ph type="title"/>
          </p:nvPr>
        </p:nvSpPr>
        <p:spPr/>
        <p:txBody>
          <a:bodyPr>
            <a:normAutofit fontScale="90000"/>
          </a:bodyPr>
          <a:lstStyle/>
          <a:p>
            <a:r>
              <a:rPr lang="en-US" dirty="0"/>
              <a:t>Awarded Bids</a:t>
            </a:r>
          </a:p>
        </p:txBody>
      </p:sp>
    </p:spTree>
    <p:extLst>
      <p:ext uri="{BB962C8B-B14F-4D97-AF65-F5344CB8AC3E}">
        <p14:creationId xmlns:p14="http://schemas.microsoft.com/office/powerpoint/2010/main" val="93905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Communications concerning bids must be submitted to the Business Office</a:t>
            </a:r>
          </a:p>
          <a:p>
            <a:pPr marL="457200" lvl="1" indent="0" algn="ctr">
              <a:buNone/>
            </a:pPr>
            <a:endParaRPr lang="en-US" dirty="0"/>
          </a:p>
          <a:p>
            <a:pPr marL="457200" lvl="1" indent="0" algn="ctr">
              <a:buNone/>
            </a:pPr>
            <a:r>
              <a:rPr lang="en-US" sz="2800" dirty="0"/>
              <a:t>Mrs. Cecilia Perkins</a:t>
            </a:r>
          </a:p>
          <a:p>
            <a:pPr marL="457200" lvl="1" indent="0" algn="ctr">
              <a:buNone/>
            </a:pPr>
            <a:r>
              <a:rPr lang="en-US" sz="2800" dirty="0"/>
              <a:t>(706) 826-1298</a:t>
            </a:r>
          </a:p>
          <a:p>
            <a:pPr marL="914400" lvl="2" indent="0" algn="ctr">
              <a:buNone/>
            </a:pPr>
            <a:r>
              <a:rPr lang="en-US" sz="2800" dirty="0"/>
              <a:t>perkice@boe.richmond.k12.ga.us</a:t>
            </a:r>
          </a:p>
          <a:p>
            <a:pPr lvl="1"/>
            <a:endParaRPr lang="en-US" dirty="0"/>
          </a:p>
        </p:txBody>
      </p:sp>
      <p:sp>
        <p:nvSpPr>
          <p:cNvPr id="3" name="Title 2"/>
          <p:cNvSpPr>
            <a:spLocks noGrp="1"/>
          </p:cNvSpPr>
          <p:nvPr>
            <p:ph type="title"/>
          </p:nvPr>
        </p:nvSpPr>
        <p:spPr/>
        <p:txBody>
          <a:bodyPr>
            <a:normAutofit fontScale="90000"/>
          </a:bodyPr>
          <a:lstStyle/>
          <a:p>
            <a:r>
              <a:rPr lang="en-US" dirty="0"/>
              <a:t>Questions about bids</a:t>
            </a:r>
          </a:p>
        </p:txBody>
      </p:sp>
    </p:spTree>
    <p:extLst>
      <p:ext uri="{BB962C8B-B14F-4D97-AF65-F5344CB8AC3E}">
        <p14:creationId xmlns:p14="http://schemas.microsoft.com/office/powerpoint/2010/main" val="250810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Check our website regularly for upcoming events.</a:t>
            </a:r>
          </a:p>
          <a:p>
            <a:pPr lvl="0"/>
            <a:r>
              <a:rPr lang="en-US" dirty="0"/>
              <a:t>Read the bid documents thoroughly and follow all instructions, terms, and conditions.</a:t>
            </a:r>
          </a:p>
          <a:p>
            <a:pPr lvl="0"/>
            <a:r>
              <a:rPr lang="en-US" dirty="0"/>
              <a:t>Be sure the bid is submitted on or before the due date and time.</a:t>
            </a:r>
          </a:p>
          <a:p>
            <a:pPr lvl="0"/>
            <a:r>
              <a:rPr lang="en-US" dirty="0"/>
              <a:t>Attend all mandatory pre-bid meetings and site visits.  Failure to do so may disqualify your company from the bid process.</a:t>
            </a:r>
          </a:p>
          <a:p>
            <a:pPr lvl="0"/>
            <a:r>
              <a:rPr lang="en-US" dirty="0"/>
              <a:t>Please keep your information current.</a:t>
            </a:r>
          </a:p>
          <a:p>
            <a:endParaRPr lang="en-US" dirty="0"/>
          </a:p>
        </p:txBody>
      </p:sp>
      <p:sp>
        <p:nvSpPr>
          <p:cNvPr id="3" name="Title 2"/>
          <p:cNvSpPr>
            <a:spLocks noGrp="1"/>
          </p:cNvSpPr>
          <p:nvPr>
            <p:ph type="title"/>
          </p:nvPr>
        </p:nvSpPr>
        <p:spPr/>
        <p:txBody>
          <a:bodyPr>
            <a:normAutofit fontScale="90000"/>
          </a:bodyPr>
          <a:lstStyle/>
          <a:p>
            <a:r>
              <a:rPr lang="en-US" dirty="0"/>
              <a:t>Tips</a:t>
            </a:r>
          </a:p>
        </p:txBody>
      </p:sp>
    </p:spTree>
    <p:extLst>
      <p:ext uri="{BB962C8B-B14F-4D97-AF65-F5344CB8AC3E}">
        <p14:creationId xmlns:p14="http://schemas.microsoft.com/office/powerpoint/2010/main" val="86070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14446" y="1345361"/>
            <a:ext cx="4363105" cy="653048"/>
          </a:xfrm>
        </p:spPr>
        <p:txBody>
          <a:bodyPr>
            <a:noAutofit/>
          </a:bodyPr>
          <a:lstStyle/>
          <a:p>
            <a:r>
              <a:rPr lang="en-US" sz="5400" dirty="0"/>
              <a:t>Questions?</a:t>
            </a:r>
          </a:p>
        </p:txBody>
      </p:sp>
      <p:pic>
        <p:nvPicPr>
          <p:cNvPr id="7" name="Picture 6">
            <a:extLst>
              <a:ext uri="{FF2B5EF4-FFF2-40B4-BE49-F238E27FC236}">
                <a16:creationId xmlns:a16="http://schemas.microsoft.com/office/drawing/2014/main" id="{21041AF9-63B8-0A42-AC73-9D707FF15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604" y="2528295"/>
            <a:ext cx="6728791" cy="2984344"/>
          </a:xfrm>
          <a:prstGeom prst="rect">
            <a:avLst/>
          </a:prstGeom>
        </p:spPr>
      </p:pic>
    </p:spTree>
    <p:extLst>
      <p:ext uri="{BB962C8B-B14F-4D97-AF65-F5344CB8AC3E}">
        <p14:creationId xmlns:p14="http://schemas.microsoft.com/office/powerpoint/2010/main" val="282110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74F27-8208-1D4E-8360-D1105851D147}"/>
              </a:ext>
            </a:extLst>
          </p:cNvPr>
          <p:cNvSpPr>
            <a:spLocks noGrp="1"/>
          </p:cNvSpPr>
          <p:nvPr>
            <p:ph idx="1"/>
          </p:nvPr>
        </p:nvSpPr>
        <p:spPr/>
        <p:txBody>
          <a:bodyPr/>
          <a:lstStyle/>
          <a:p>
            <a:r>
              <a:rPr lang="en-US" dirty="0"/>
              <a:t>Engage the local business community</a:t>
            </a:r>
          </a:p>
          <a:p>
            <a:r>
              <a:rPr lang="en-US" dirty="0"/>
              <a:t>Clarify RCSS policies and procedures</a:t>
            </a:r>
          </a:p>
          <a:p>
            <a:r>
              <a:rPr lang="en-US" dirty="0"/>
              <a:t>Demonstrate business opportunities with the system</a:t>
            </a:r>
          </a:p>
        </p:txBody>
      </p:sp>
      <p:sp>
        <p:nvSpPr>
          <p:cNvPr id="3" name="Title 2">
            <a:extLst>
              <a:ext uri="{FF2B5EF4-FFF2-40B4-BE49-F238E27FC236}">
                <a16:creationId xmlns:a16="http://schemas.microsoft.com/office/drawing/2014/main" id="{5BBB77A9-8418-E941-8794-EA579D08C4F7}"/>
              </a:ext>
            </a:extLst>
          </p:cNvPr>
          <p:cNvSpPr>
            <a:spLocks noGrp="1"/>
          </p:cNvSpPr>
          <p:nvPr>
            <p:ph type="title"/>
          </p:nvPr>
        </p:nvSpPr>
        <p:spPr/>
        <p:txBody>
          <a:bodyPr>
            <a:normAutofit fontScale="90000"/>
          </a:bodyPr>
          <a:lstStyle/>
          <a:p>
            <a:r>
              <a:rPr lang="en-US" dirty="0"/>
              <a:t>Purpose</a:t>
            </a:r>
          </a:p>
        </p:txBody>
      </p:sp>
    </p:spTree>
    <p:extLst>
      <p:ext uri="{BB962C8B-B14F-4D97-AF65-F5344CB8AC3E}">
        <p14:creationId xmlns:p14="http://schemas.microsoft.com/office/powerpoint/2010/main" val="19676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1403" y="3664888"/>
            <a:ext cx="10515600" cy="2012449"/>
          </a:xfrm>
        </p:spPr>
        <p:txBody>
          <a:bodyPr/>
          <a:lstStyle/>
          <a:p>
            <a:r>
              <a:rPr lang="en-US" dirty="0"/>
              <a:t>General, office and custodial supplies</a:t>
            </a:r>
          </a:p>
          <a:p>
            <a:r>
              <a:rPr lang="en-US" dirty="0"/>
              <a:t>IT equipment and supplies</a:t>
            </a:r>
          </a:p>
        </p:txBody>
      </p:sp>
      <p:sp>
        <p:nvSpPr>
          <p:cNvPr id="3" name="Title 2"/>
          <p:cNvSpPr>
            <a:spLocks noGrp="1"/>
          </p:cNvSpPr>
          <p:nvPr>
            <p:ph type="title"/>
          </p:nvPr>
        </p:nvSpPr>
        <p:spPr>
          <a:xfrm>
            <a:off x="477251" y="1037640"/>
            <a:ext cx="10763905" cy="1031792"/>
          </a:xfrm>
        </p:spPr>
        <p:txBody>
          <a:bodyPr>
            <a:normAutofit fontScale="90000"/>
          </a:bodyPr>
          <a:lstStyle/>
          <a:p>
            <a:r>
              <a:rPr lang="en-US" dirty="0"/>
              <a:t>Online purchases for schools and departments</a:t>
            </a:r>
          </a:p>
        </p:txBody>
      </p:sp>
      <p:pic>
        <p:nvPicPr>
          <p:cNvPr id="5"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157" y="2217580"/>
            <a:ext cx="5384092" cy="121142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91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Purchases less than $500 do not require multiple quotes</a:t>
            </a:r>
          </a:p>
          <a:p>
            <a:r>
              <a:rPr lang="en-US" dirty="0"/>
              <a:t>Purchases from $500 to $3,000 require 3 quotes</a:t>
            </a:r>
          </a:p>
          <a:p>
            <a:r>
              <a:rPr lang="en-US" dirty="0"/>
              <a:t>Purchases from $3,000 to $7,500 require pricing by the Business Office</a:t>
            </a:r>
          </a:p>
          <a:p>
            <a:r>
              <a:rPr lang="en-US" dirty="0"/>
              <a:t>Formal bids are utilized when the cost of goods or services exceeds $3,000 for schools or $7,500 for departments. This results in the issuing of a Request for Proposal or an Invitation to Bid.</a:t>
            </a:r>
          </a:p>
        </p:txBody>
      </p:sp>
      <p:sp>
        <p:nvSpPr>
          <p:cNvPr id="3" name="Title 2"/>
          <p:cNvSpPr>
            <a:spLocks noGrp="1"/>
          </p:cNvSpPr>
          <p:nvPr>
            <p:ph type="title"/>
          </p:nvPr>
        </p:nvSpPr>
        <p:spPr/>
        <p:txBody>
          <a:bodyPr>
            <a:normAutofit fontScale="90000"/>
          </a:bodyPr>
          <a:lstStyle/>
          <a:p>
            <a:r>
              <a:rPr lang="en-US" dirty="0"/>
              <a:t>Purchasing Policy</a:t>
            </a:r>
          </a:p>
        </p:txBody>
      </p:sp>
    </p:spTree>
    <p:extLst>
      <p:ext uri="{BB962C8B-B14F-4D97-AF65-F5344CB8AC3E}">
        <p14:creationId xmlns:p14="http://schemas.microsoft.com/office/powerpoint/2010/main" val="1610302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Vendor Registration Form available online</a:t>
            </a:r>
          </a:p>
          <a:p>
            <a:pPr lvl="1"/>
            <a:r>
              <a:rPr lang="en-US" dirty="0" err="1">
                <a:hlinkClick r:id="rId2"/>
              </a:rPr>
              <a:t>www.rcboe.org</a:t>
            </a:r>
            <a:r>
              <a:rPr lang="en-US" dirty="0">
                <a:hlinkClick r:id="rId2"/>
              </a:rPr>
              <a:t>/bids </a:t>
            </a:r>
            <a:r>
              <a:rPr lang="en-US" dirty="0"/>
              <a:t>&gt; Vendor Information</a:t>
            </a:r>
          </a:p>
          <a:p>
            <a:pPr lvl="1"/>
            <a:endParaRPr lang="en-US" dirty="0"/>
          </a:p>
          <a:p>
            <a:pPr lvl="1"/>
            <a:r>
              <a:rPr lang="en-US" dirty="0">
                <a:hlinkClick r:id="rId3"/>
              </a:rPr>
              <a:t>Vendor registration form for sealed bids/proposals</a:t>
            </a:r>
            <a:endParaRPr lang="en-US" dirty="0"/>
          </a:p>
          <a:p>
            <a:pPr lvl="1"/>
            <a:endParaRPr lang="en-US" dirty="0"/>
          </a:p>
          <a:p>
            <a:pPr lvl="1"/>
            <a:r>
              <a:rPr lang="en-US" dirty="0">
                <a:hlinkClick r:id="rId4"/>
              </a:rPr>
              <a:t>Vendor registration for general purchases</a:t>
            </a:r>
            <a:endParaRPr lang="en-US" dirty="0"/>
          </a:p>
          <a:p>
            <a:pPr lvl="1"/>
            <a:endParaRPr lang="en-US" dirty="0"/>
          </a:p>
          <a:p>
            <a:r>
              <a:rPr lang="en-US" dirty="0"/>
              <a:t>Adds businesses to our database to allow purchases</a:t>
            </a:r>
          </a:p>
          <a:p>
            <a:pPr marL="457200" lvl="1" indent="0">
              <a:buNone/>
            </a:pPr>
            <a:endParaRPr lang="en-US" dirty="0"/>
          </a:p>
        </p:txBody>
      </p:sp>
      <p:sp>
        <p:nvSpPr>
          <p:cNvPr id="3" name="Title 2"/>
          <p:cNvSpPr>
            <a:spLocks noGrp="1"/>
          </p:cNvSpPr>
          <p:nvPr>
            <p:ph type="title"/>
          </p:nvPr>
        </p:nvSpPr>
        <p:spPr/>
        <p:txBody>
          <a:bodyPr>
            <a:normAutofit fontScale="90000"/>
          </a:bodyPr>
          <a:lstStyle/>
          <a:p>
            <a:r>
              <a:rPr lang="en-US" dirty="0"/>
              <a:t>Vendor Registration</a:t>
            </a:r>
          </a:p>
        </p:txBody>
      </p:sp>
    </p:spTree>
    <p:extLst>
      <p:ext uri="{BB962C8B-B14F-4D97-AF65-F5344CB8AC3E}">
        <p14:creationId xmlns:p14="http://schemas.microsoft.com/office/powerpoint/2010/main" val="232268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252" y="1073734"/>
            <a:ext cx="10515600" cy="653048"/>
          </a:xfrm>
        </p:spPr>
        <p:txBody>
          <a:bodyPr>
            <a:normAutofit fontScale="90000"/>
          </a:bodyPr>
          <a:lstStyle/>
          <a:p>
            <a:r>
              <a:rPr lang="en-US" dirty="0"/>
              <a:t>Bidding Opportunities</a:t>
            </a:r>
          </a:p>
        </p:txBody>
      </p:sp>
      <p:sp>
        <p:nvSpPr>
          <p:cNvPr id="2" name="Content Placeholder 1"/>
          <p:cNvSpPr>
            <a:spLocks noGrp="1"/>
          </p:cNvSpPr>
          <p:nvPr>
            <p:ph idx="1"/>
          </p:nvPr>
        </p:nvSpPr>
        <p:spPr/>
        <p:txBody>
          <a:bodyPr/>
          <a:lstStyle/>
          <a:p>
            <a:r>
              <a:rPr lang="en-US" dirty="0"/>
              <a:t>Formal Requests for Proposals and Invitations to Bid are posted on the Board’s website at </a:t>
            </a:r>
            <a:r>
              <a:rPr lang="en-US" u="sng" dirty="0">
                <a:hlinkClick r:id="rId2"/>
              </a:rPr>
              <a:t>www.rcboe.org/bids</a:t>
            </a:r>
            <a:r>
              <a:rPr lang="en-US" dirty="0"/>
              <a:t> and advertised in </a:t>
            </a:r>
            <a:r>
              <a:rPr lang="en-US" i="1" dirty="0"/>
              <a:t>The Augusta Chronicle</a:t>
            </a:r>
            <a:r>
              <a:rPr lang="en-US" dirty="0"/>
              <a:t>, </a:t>
            </a:r>
            <a:r>
              <a:rPr lang="en-US" i="1" dirty="0"/>
              <a:t>Urban Pro Weekly</a:t>
            </a:r>
            <a:r>
              <a:rPr lang="en-US" dirty="0"/>
              <a:t>, and </a:t>
            </a:r>
            <a:r>
              <a:rPr lang="en-US" i="1" dirty="0"/>
              <a:t>The Metro Courier</a:t>
            </a:r>
            <a:r>
              <a:rPr lang="en-US" dirty="0"/>
              <a:t>.</a:t>
            </a:r>
          </a:p>
          <a:p>
            <a:r>
              <a:rPr lang="en-US" dirty="0"/>
              <a:t>Bids are awarded to the lowest responsible and responsive bidder meeting specifications.</a:t>
            </a:r>
          </a:p>
        </p:txBody>
      </p:sp>
    </p:spTree>
    <p:extLst>
      <p:ext uri="{BB962C8B-B14F-4D97-AF65-F5344CB8AC3E}">
        <p14:creationId xmlns:p14="http://schemas.microsoft.com/office/powerpoint/2010/main" val="30419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4"/>
            <a:ext cx="10515600" cy="4791743"/>
          </a:xfrm>
        </p:spPr>
        <p:txBody>
          <a:bodyPr>
            <a:normAutofit/>
          </a:bodyPr>
          <a:lstStyle/>
          <a:p>
            <a:r>
              <a:rPr lang="en-US" dirty="0"/>
              <a:t>New construction</a:t>
            </a:r>
          </a:p>
          <a:p>
            <a:r>
              <a:rPr lang="en-US" dirty="0"/>
              <a:t>Renovations and additions</a:t>
            </a:r>
          </a:p>
          <a:p>
            <a:r>
              <a:rPr lang="en-US" dirty="0"/>
              <a:t>HVAC equipment</a:t>
            </a:r>
          </a:p>
          <a:p>
            <a:r>
              <a:rPr lang="en-US" dirty="0"/>
              <a:t>Groceries for school nutrition</a:t>
            </a:r>
          </a:p>
          <a:p>
            <a:r>
              <a:rPr lang="en-US" dirty="0"/>
              <a:t>Tires for cars, light trucks, and vans</a:t>
            </a:r>
          </a:p>
          <a:p>
            <a:r>
              <a:rPr lang="en-US" dirty="0"/>
              <a:t>Paper</a:t>
            </a:r>
          </a:p>
          <a:p>
            <a:r>
              <a:rPr lang="en-US" dirty="0"/>
              <a:t>Fuel for buses and other vehicles</a:t>
            </a:r>
          </a:p>
          <a:p>
            <a:r>
              <a:rPr lang="en-US" dirty="0"/>
              <a:t>Band uniforms</a:t>
            </a:r>
          </a:p>
          <a:p>
            <a:r>
              <a:rPr lang="en-US" dirty="0"/>
              <a:t>Property Insurance</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Example of items that have been bid</a:t>
            </a:r>
          </a:p>
        </p:txBody>
      </p:sp>
    </p:spTree>
    <p:extLst>
      <p:ext uri="{BB962C8B-B14F-4D97-AF65-F5344CB8AC3E}">
        <p14:creationId xmlns:p14="http://schemas.microsoft.com/office/powerpoint/2010/main" val="389284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Construction Bids</a:t>
            </a:r>
          </a:p>
        </p:txBody>
      </p:sp>
      <p:sp>
        <p:nvSpPr>
          <p:cNvPr id="10" name="Content Placeholder 1"/>
          <p:cNvSpPr txBox="1">
            <a:spLocks/>
          </p:cNvSpPr>
          <p:nvPr/>
        </p:nvSpPr>
        <p:spPr>
          <a:xfrm>
            <a:off x="477252" y="1706356"/>
            <a:ext cx="6681194" cy="5032376"/>
          </a:xfrm>
          <a:prstGeom prst="rect">
            <a:avLst/>
          </a:prstGeom>
          <a:ln>
            <a:solidFill>
              <a:schemeClr val="bg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29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29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29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2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2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Jeff Baker serves as the building program director for the Richmond County Schools building program</a:t>
            </a:r>
          </a:p>
          <a:p>
            <a:r>
              <a:rPr lang="en-US" dirty="0"/>
              <a:t>Typically bid through general contractors with the general contractors obtaining the subcontractors</a:t>
            </a:r>
          </a:p>
          <a:p>
            <a:r>
              <a:rPr lang="en-US" dirty="0"/>
              <a:t>We need your Contact information to  be included in our database. With that database we will forward your contact and trade information to all contractors at each bid.</a:t>
            </a:r>
          </a:p>
          <a:p>
            <a:r>
              <a:rPr lang="en-US" dirty="0"/>
              <a:t>Keep in touch with our office to get current information on the schedule of the upcoming bids.</a:t>
            </a:r>
          </a:p>
          <a:p>
            <a:endParaRPr lang="en-US" dirty="0"/>
          </a:p>
          <a:p>
            <a:endParaRPr lang="en-US" dirty="0"/>
          </a:p>
        </p:txBody>
      </p:sp>
      <p:pic>
        <p:nvPicPr>
          <p:cNvPr id="7" name="Content Placeholder 6">
            <a:extLst>
              <a:ext uri="{FF2B5EF4-FFF2-40B4-BE49-F238E27FC236}">
                <a16:creationId xmlns:a16="http://schemas.microsoft.com/office/drawing/2014/main" id="{CBD193C9-0E51-924A-8890-EE00549D47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5729" y="1825624"/>
            <a:ext cx="2802371" cy="3074366"/>
          </a:xfrm>
        </p:spPr>
      </p:pic>
      <p:pic>
        <p:nvPicPr>
          <p:cNvPr id="12" name="Picture 11">
            <a:extLst>
              <a:ext uri="{FF2B5EF4-FFF2-40B4-BE49-F238E27FC236}">
                <a16:creationId xmlns:a16="http://schemas.microsoft.com/office/drawing/2014/main" id="{99B61817-A9C8-3F49-A948-502E52E55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939" y="5447366"/>
            <a:ext cx="2679700" cy="850900"/>
          </a:xfrm>
          <a:prstGeom prst="rect">
            <a:avLst/>
          </a:prstGeom>
        </p:spPr>
      </p:pic>
    </p:spTree>
    <p:extLst>
      <p:ext uri="{BB962C8B-B14F-4D97-AF65-F5344CB8AC3E}">
        <p14:creationId xmlns:p14="http://schemas.microsoft.com/office/powerpoint/2010/main" val="216038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Bonds may be required when it is necessary to protect the interests of the Board. Many contracts issued by the Richmond County Board of Education require bonds (e.g. construction and renovations)</a:t>
            </a:r>
          </a:p>
        </p:txBody>
      </p:sp>
      <p:sp>
        <p:nvSpPr>
          <p:cNvPr id="3" name="Title 2"/>
          <p:cNvSpPr>
            <a:spLocks noGrp="1"/>
          </p:cNvSpPr>
          <p:nvPr>
            <p:ph type="title"/>
          </p:nvPr>
        </p:nvSpPr>
        <p:spPr/>
        <p:txBody>
          <a:bodyPr>
            <a:normAutofit fontScale="90000"/>
          </a:bodyPr>
          <a:lstStyle/>
          <a:p>
            <a:r>
              <a:rPr lang="en-US" dirty="0"/>
              <a:t>Bid and Performance Bonds</a:t>
            </a:r>
          </a:p>
        </p:txBody>
      </p:sp>
    </p:spTree>
    <p:extLst>
      <p:ext uri="{BB962C8B-B14F-4D97-AF65-F5344CB8AC3E}">
        <p14:creationId xmlns:p14="http://schemas.microsoft.com/office/powerpoint/2010/main" val="2765227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11372</TotalTime>
  <Words>590</Words>
  <Application>Microsoft Macintosh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 Neue</vt:lpstr>
      <vt:lpstr>Office Theme</vt:lpstr>
      <vt:lpstr>How To Do Business With The RCSS</vt:lpstr>
      <vt:lpstr>Purpose</vt:lpstr>
      <vt:lpstr>Online purchases for schools and departments</vt:lpstr>
      <vt:lpstr>Purchasing Policy</vt:lpstr>
      <vt:lpstr>Vendor Registration</vt:lpstr>
      <vt:lpstr>Bidding Opportunities</vt:lpstr>
      <vt:lpstr>Example of items that have been bid</vt:lpstr>
      <vt:lpstr>Construction Bids</vt:lpstr>
      <vt:lpstr>Bid and Performance Bonds</vt:lpstr>
      <vt:lpstr>Local Vendor Preference</vt:lpstr>
      <vt:lpstr>Submitting Bids</vt:lpstr>
      <vt:lpstr>Awarded Bids</vt:lpstr>
      <vt:lpstr>Questions about bids</vt:lpstr>
      <vt:lpstr>Tips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Kaden</dc:creator>
  <cp:lastModifiedBy>RCSSCommunications</cp:lastModifiedBy>
  <cp:revision>54</cp:revision>
  <cp:lastPrinted>2018-10-29T15:21:06Z</cp:lastPrinted>
  <dcterms:created xsi:type="dcterms:W3CDTF">2017-05-30T19:58:58Z</dcterms:created>
  <dcterms:modified xsi:type="dcterms:W3CDTF">2019-04-29T14:14:50Z</dcterms:modified>
</cp:coreProperties>
</file>